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620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533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713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87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038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408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378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47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6041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31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09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61F979E-88BD-49F5-A3BA-A231A5E6AABF}" type="datetimeFigureOut">
              <a:rPr lang="ru-KZ" smtClean="0"/>
              <a:t>22.05.2025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F684CDF-B8AF-41F9-9530-0B68C8B36BE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107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3B912-7D73-1982-753E-70483E470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27" y="354843"/>
            <a:ext cx="11462567" cy="1678673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 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детей –наша общая забота»</a:t>
            </a:r>
            <a:endParaRPr lang="ru-KZ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8D584-ADD4-EB23-01E8-3F689C13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3516"/>
            <a:ext cx="9144000" cy="472881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9" name="AutoShape 2" descr="данил.webp (960×640)">
            <a:extLst>
              <a:ext uri="{FF2B5EF4-FFF2-40B4-BE49-F238E27FC236}">
                <a16:creationId xmlns:a16="http://schemas.microsoft.com/office/drawing/2014/main" id="{93E91AAE-409B-563A-49DF-0DD8C9890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412543" cy="1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97374-35F5-2349-7E89-D7A921D3AD80}"/>
              </a:ext>
            </a:extLst>
          </p:cNvPr>
          <p:cNvSpPr txBox="1"/>
          <p:nvPr/>
        </p:nvSpPr>
        <p:spPr>
          <a:xfrm>
            <a:off x="477506" y="2136339"/>
            <a:ext cx="11353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детей в период летних каникул (инженер  отдела по чрезвычайным ситуациям Бурабайского  района старший лейтенант гражданской защиты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Мурзакаев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Арлан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Нурланович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во время летних каникул ( заместитель директора по ВР Малюк Е.И.)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«Лето – 2025» ( заместитель директора по ВР Малюк Е.И.)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2024- 2025  учебного года ( заместитель директора по УВР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Верзунова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Н.В.)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D9E14-C807-234E-45A1-D611DD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4176"/>
            <a:ext cx="11159412" cy="15087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 пришкольной оздоровительной  площадки</a:t>
            </a:r>
            <a:br>
              <a:rPr lang="ru-K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«Радуга»</a:t>
            </a:r>
            <a:br>
              <a:rPr lang="ru-K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6008A-C248-AE78-B1CA-739E8970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сезон (02.06 – 13.06)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2  классы и учащиеся начальных классов из  </a:t>
            </a:r>
            <a:r>
              <a:rPr lang="ru-RU" sz="1800" b="1" i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с.Райгородок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Расовская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Ю.С., Чухонцева Е.Р.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сезон (16.06 – 27.06)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  </a:t>
            </a:r>
            <a:r>
              <a:rPr lang="ru-RU" sz="18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классы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Котляр О.В., Шевченко Л.Р.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5532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784C-0C47-C649-4DA2-CEA49256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4" y="284176"/>
            <a:ext cx="11504645" cy="150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во время летних каникул</a:t>
            </a:r>
            <a:endParaRPr lang="ru-KZ" sz="32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DDC09-A7EA-6557-D5D6-B974F421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2011680"/>
            <a:ext cx="11159412" cy="420624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Административная и уголовная ответственность: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наступает с 14 лет, а </a:t>
            </a: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уголовная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 16 лет (за тяжкие преступления — с 14 лет).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пользоваться найденными банковскими картами. Если вы нашли карту, немедленно отнесите её в банк.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правонарушения, совершенные несовершеннолетними до 14 лет, ответственность несут </a:t>
            </a: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Ночные прогулки: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Несовершеннолетние до 18 лет могут находиться на улице без сопровождения взрослых до </a:t>
            </a: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23:00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23:00 до 06:00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сопровождение родителей.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прогулках в вечернее время обязательно наличие </a:t>
            </a:r>
            <a:r>
              <a:rPr lang="ru-KZ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светоотражающих элементов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KZ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вашей безопасности.</a:t>
            </a:r>
            <a:endParaRPr lang="ru-KZ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3320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3CE7-6AFF-1CD9-FA9E-DDAC28EE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284176"/>
            <a:ext cx="11532637" cy="1508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во время летних каникул</a:t>
            </a:r>
            <a:endParaRPr lang="ru-KZ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BB0CA-D591-2199-04A4-8A250D02E98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202919" y="6217920"/>
            <a:ext cx="9784080" cy="65906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22496A-BFC3-9AA9-FC9D-073B7ABE83B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1216" y="-261582"/>
            <a:ext cx="9983755" cy="66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7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7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7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7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для велосипедистов: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Езда на велосипеде по проезжей части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разрешена с 14 лет. На пешеходных переходах велосипедисты должны </a:t>
            </a: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 велосипед рядом с собой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до 14 лет могут кататься на велосипеде только в </a:t>
            </a: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жилых зонах, на тротуарах и велосипедных дорожках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1600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YS Text"/>
              </a:rPr>
              <a:t>К управлению мопедами допускаются люди </a:t>
            </a:r>
            <a:r>
              <a:rPr lang="ru-RU" sz="1600" b="1" i="0" dirty="0">
                <a:solidFill>
                  <a:srgbClr val="FF0000"/>
                </a:solidFill>
                <a:effectLst/>
                <a:latin typeface="YS Text"/>
              </a:rPr>
              <a:t>не младше 16 </a:t>
            </a:r>
            <a:r>
              <a:rPr lang="ru-RU" sz="1600" b="1" i="0" dirty="0" err="1">
                <a:solidFill>
                  <a:srgbClr val="FF0000"/>
                </a:solidFill>
                <a:effectLst/>
                <a:latin typeface="YS Text"/>
              </a:rPr>
              <a:t>лет.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YS Text"/>
              </a:rPr>
              <a:t>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 них можно ездить только по правому краю проезжей части.</a:t>
            </a:r>
          </a:p>
          <a:p>
            <a:pPr algn="l">
              <a:buNone/>
            </a:pP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Запрещенные действия: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Нецензурная брань в общественных местах и в интернете может повлечь </a:t>
            </a: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административную ответственность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Воровство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уголовное преступление.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алкоголя, наркотиков, электронных сигарет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строго запрещено.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kumimoji="0" lang="ru-KZ" altLang="ru-KZ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находиться на крышах многоэтажных домов.</a:t>
            </a:r>
            <a:endParaRPr kumimoji="0" lang="ru-KZ" altLang="ru-KZ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CAAA00-935F-80A9-5DF8-DC2BA2F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884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0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98C5E-DAE1-4D6E-5D42-103213FE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0" y="284176"/>
            <a:ext cx="11532637" cy="1508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во время летних каникул</a:t>
            </a:r>
            <a:endParaRPr lang="ru-K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BEAAA2-6D58-4CDF-4533-6E85B073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3" y="-4600970"/>
            <a:ext cx="10403633" cy="1052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соблюдать?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движения: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переходите дорогу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красный свет, даже если нет машин.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играйте на проезжей части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 передвигайтесь в наушниках — это опасно.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детям, как правильно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на дороге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 перебегать перед автомобилями.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пожарной безопасности: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Соблюдайте осторожность при использовании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газовых и электроприборов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проверяйте, чтобы не оставлять приборы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присмотра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на водоемах: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Купайтесь только в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разрешенных местах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следите за детьми, особенно на мелководье.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 чем плавать, проверьте дно водоема на наличие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опасных предметов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поведения в лесу: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Защищайтесь от укусов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клещей и насекомых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Одевайте защитную одежду и используйте </a:t>
            </a:r>
            <a:r>
              <a:rPr kumimoji="0" lang="ru-KZ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против насекомых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5BD2B1-F5A9-6F12-34F0-7D7C2DCCB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" y="361054"/>
            <a:ext cx="148426" cy="2871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447AD-D1CC-B874-6826-1595E22B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284176"/>
            <a:ext cx="11902751" cy="1508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во время летних каникул</a:t>
            </a:r>
            <a:endParaRPr lang="ru-K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2F09D8-E8DD-8D0B-FF2D-B2D6A820D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" y="-2945930"/>
            <a:ext cx="11402991" cy="72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интернет-безопасности:</a:t>
            </a:r>
            <a:endParaRPr kumimoji="0" lang="ru-RU" altLang="ru-KZ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Контролируйте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какие сайты посещает ваш ребенок. Установите 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Научите ребенка 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общаться с незнакомыми людьми в интернете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избегать опасных сайтов и проверяйте историю просмотров.</a:t>
            </a: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777B64-1578-DBAB-059E-DB2833DCF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1" y="502055"/>
            <a:ext cx="83949" cy="14616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63566-2782-EC8E-3E8E-DD951868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292395" cy="1508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«БЕЗОПАСНОСТЬ </a:t>
            </a:r>
            <a:br>
              <a:rPr lang="ru-RU" sz="3200" dirty="0"/>
            </a:br>
            <a:r>
              <a:rPr lang="ru-RU" sz="32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ДЕТЕЙ НА ВОДЕ»</a:t>
            </a:r>
            <a:endParaRPr lang="ru-KZ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25B07D-3423-42D2-3F37-96DB6217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51"/>
            <a:ext cx="3163078" cy="304467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8B027563-3A6D-ECBC-0922-2D600CF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681" y="1950098"/>
            <a:ext cx="8490857" cy="4267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статистике, в 2024  году от утоплений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55 детей.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причинами трагических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являются оставление детей без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присмотра и купание в запрещенных местах.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можно только в специально оборудованных местах,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 присмотром взрослых!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7A3AF-2FE5-ADD0-0841-B7481A17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284176"/>
            <a:ext cx="10576452" cy="15087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31F20"/>
                </a:solidFill>
                <a:effectLst/>
                <a:latin typeface="Montserrat" panose="00000500000000000000" pitchFamily="2" charset="-52"/>
              </a:rPr>
              <a:t>«ЗАЩИТА ДЕТЕЙ </a:t>
            </a:r>
            <a:r>
              <a:rPr lang="ru-RU" sz="3200" dirty="0">
                <a:solidFill>
                  <a:srgbClr val="231F20"/>
                </a:solidFill>
                <a:effectLst/>
                <a:latin typeface="Montserrat Medium" panose="020F0502020204030204" pitchFamily="2" charset="-52"/>
              </a:rPr>
              <a:t>ОТ ВЫПАДЕНИЯ ИЗ ОКОН»</a:t>
            </a:r>
            <a:endParaRPr lang="ru-KZ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8E50E8-E831-6D3C-5A65-47E75295E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66" y="1890066"/>
            <a:ext cx="4206875" cy="42068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F5D89-ABA4-757E-BB79-67438253796D}"/>
              </a:ext>
            </a:extLst>
          </p:cNvPr>
          <p:cNvSpPr txBox="1"/>
          <p:nvPr/>
        </p:nvSpPr>
        <p:spPr>
          <a:xfrm>
            <a:off x="4543393" y="2699667"/>
            <a:ext cx="66247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В прошлом году за летний период произошло</a:t>
            </a:r>
          </a:p>
          <a:p>
            <a:pPr>
              <a:buNone/>
            </a:pPr>
            <a:endParaRPr lang="ru-RU" b="1" dirty="0">
              <a:solidFill>
                <a:srgbClr val="231F20"/>
              </a:solidFill>
              <a:latin typeface="Montserrat Black" panose="00000A00000000000000" pitchFamily="2" charset="-52"/>
            </a:endParaRPr>
          </a:p>
          <a:p>
            <a:pPr>
              <a:buNone/>
            </a:pPr>
            <a:r>
              <a:rPr lang="ru-RU" sz="18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 более </a:t>
            </a:r>
            <a:r>
              <a:rPr lang="ru-RU" sz="1800" b="1" dirty="0">
                <a:solidFill>
                  <a:srgbClr val="FF0000"/>
                </a:solidFill>
                <a:effectLst/>
                <a:latin typeface="Montserrat Black" panose="00000A00000000000000" pitchFamily="2" charset="-52"/>
              </a:rPr>
              <a:t>140 случаев </a:t>
            </a:r>
            <a:r>
              <a:rPr lang="ru-RU" sz="18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выпадения детей из окон, из</a:t>
            </a:r>
          </a:p>
          <a:p>
            <a:pPr>
              <a:buNone/>
            </a:pPr>
            <a:endParaRPr lang="ru-RU" b="1" dirty="0">
              <a:solidFill>
                <a:srgbClr val="231F20"/>
              </a:solidFill>
              <a:latin typeface="Montserrat Black" panose="00000A00000000000000" pitchFamily="2" charset="-52"/>
            </a:endParaRPr>
          </a:p>
          <a:p>
            <a:pPr>
              <a:buNone/>
            </a:pPr>
            <a:r>
              <a:rPr lang="ru-RU" sz="1800" b="1" dirty="0">
                <a:solidFill>
                  <a:srgbClr val="231F20"/>
                </a:solidFill>
                <a:effectLst/>
                <a:latin typeface="Montserrat Black" panose="00000A00000000000000" pitchFamily="2" charset="-52"/>
              </a:rPr>
              <a:t> них более </a:t>
            </a:r>
            <a:r>
              <a:rPr lang="ru-RU" sz="1800" b="1" dirty="0">
                <a:solidFill>
                  <a:srgbClr val="FF0000"/>
                </a:solidFill>
                <a:effectLst/>
                <a:latin typeface="Montserrat Black" panose="00000A00000000000000" pitchFamily="2" charset="-52"/>
              </a:rPr>
              <a:t>30 с летальным исходом.</a:t>
            </a:r>
            <a:endParaRPr lang="ru-K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7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8CB65-2EAD-A63A-D532-A16AEB5D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 ответственность  за жизнь и здоровье ребенка несут родители</a:t>
            </a:r>
            <a:endParaRPr lang="ru-K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8B9FC-C1A3-BFE8-E5AD-4F476B43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безопасного и радостного лета!</a:t>
            </a:r>
            <a:endParaRPr lang="ru-KZ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близких, ведь самое ценное — это здоровье и безопасность.</a:t>
            </a:r>
            <a:endParaRPr lang="ru-KZ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этих простых правил поможет вам провести летние каникулы без происшествий и наслаждаться каждым днем.</a:t>
            </a:r>
            <a:endParaRPr lang="ru-KZ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6904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55FBC-4BD9-E7BA-F0CD-C0C23DD9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«Лето – 2025»</a:t>
            </a:r>
            <a:endParaRPr lang="ru-K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FD2593-5B3A-0C6B-AFDC-F2B4E9674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69667"/>
              </p:ext>
            </p:extLst>
          </p:nvPr>
        </p:nvGraphicFramePr>
        <p:xfrm>
          <a:off x="2453951" y="2308214"/>
          <a:ext cx="8533048" cy="4027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307">
                  <a:extLst>
                    <a:ext uri="{9D8B030D-6E8A-4147-A177-3AD203B41FA5}">
                      <a16:colId xmlns:a16="http://schemas.microsoft.com/office/drawing/2014/main" val="2538376880"/>
                    </a:ext>
                  </a:extLst>
                </a:gridCol>
                <a:gridCol w="2104400">
                  <a:extLst>
                    <a:ext uri="{9D8B030D-6E8A-4147-A177-3AD203B41FA5}">
                      <a16:colId xmlns:a16="http://schemas.microsoft.com/office/drawing/2014/main" val="2180148360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3692270585"/>
                    </a:ext>
                  </a:extLst>
                </a:gridCol>
                <a:gridCol w="3155777">
                  <a:extLst>
                    <a:ext uri="{9D8B030D-6E8A-4147-A177-3AD203B41FA5}">
                      <a16:colId xmlns:a16="http://schemas.microsoft.com/office/drawing/2014/main" val="2521661726"/>
                    </a:ext>
                  </a:extLst>
                </a:gridCol>
              </a:tblGrid>
              <a:tr h="395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класс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сроки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Кол-во дней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руководители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extLst>
                  <a:ext uri="{0D108BD9-81ED-4DB2-BD59-A6C34878D82A}">
                    <a16:rowId xmlns:a16="http://schemas.microsoft.com/office/drawing/2014/main" val="508088218"/>
                  </a:ext>
                </a:extLst>
              </a:tr>
              <a:tr h="10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( учащиеся из с. Райгородок)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02.06.-</a:t>
                      </a:r>
                      <a:r>
                        <a:rPr lang="kk-KZ" sz="1600" dirty="0">
                          <a:effectLst/>
                        </a:rPr>
                        <a:t>13</a:t>
                      </a:r>
                      <a:r>
                        <a:rPr lang="ru-RU" sz="1600" dirty="0">
                          <a:effectLst/>
                        </a:rPr>
                        <a:t>.06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Зинченко Е.В.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Тоцкая А.Ю.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extLst>
                  <a:ext uri="{0D108BD9-81ED-4DB2-BD59-A6C34878D82A}">
                    <a16:rowId xmlns:a16="http://schemas.microsoft.com/office/drawing/2014/main" val="796089272"/>
                  </a:ext>
                </a:extLst>
              </a:tr>
              <a:tr h="7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23.06.-04.07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Лобода Д.Н.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 err="1">
                          <a:effectLst/>
                        </a:rPr>
                        <a:t>Шимкевичус</a:t>
                      </a:r>
                      <a:r>
                        <a:rPr lang="ru-RU" sz="1600" dirty="0">
                          <a:effectLst/>
                        </a:rPr>
                        <a:t> К.М.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extLst>
                  <a:ext uri="{0D108BD9-81ED-4DB2-BD59-A6C34878D82A}">
                    <a16:rowId xmlns:a16="http://schemas.microsoft.com/office/drawing/2014/main" val="2611238019"/>
                  </a:ext>
                </a:extLst>
              </a:tr>
              <a:tr h="72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7- 8 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14.07.-18.07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21.07.-25.07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Кунгурцева Н.А.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Кононец О.В.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extLst>
                  <a:ext uri="{0D108BD9-81ED-4DB2-BD59-A6C34878D82A}">
                    <a16:rowId xmlns:a16="http://schemas.microsoft.com/office/drawing/2014/main" val="3866985267"/>
                  </a:ext>
                </a:extLst>
              </a:tr>
              <a:tr h="116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9,10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04.08 - 08.08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  11.08.-15.08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Новоселова Г.И.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 err="1">
                          <a:effectLst/>
                        </a:rPr>
                        <a:t>Салыкова</a:t>
                      </a:r>
                      <a:r>
                        <a:rPr lang="ru-RU" sz="1600" dirty="0">
                          <a:effectLst/>
                        </a:rPr>
                        <a:t> Б.М.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1" marR="62231" marT="0" marB="0" anchor="ctr"/>
                </a:tc>
                <a:extLst>
                  <a:ext uri="{0D108BD9-81ED-4DB2-BD59-A6C34878D82A}">
                    <a16:rowId xmlns:a16="http://schemas.microsoft.com/office/drawing/2014/main" val="21854116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2A01D0E-90EC-3C44-4003-1A10B0F1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-2079721"/>
            <a:ext cx="103632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2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2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2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26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2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 по благоустройству территории </a:t>
            </a:r>
            <a:r>
              <a:rPr kumimoji="0" lang="ru-RU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Зеленый патруль</a:t>
            </a:r>
            <a:r>
              <a:rPr kumimoji="0" lang="ru-RU" altLang="ru-K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K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3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179</TotalTime>
  <Words>759</Words>
  <Application>Microsoft Office PowerPoint</Application>
  <PresentationFormat>Широкоэкранный</PresentationFormat>
  <Paragraphs>176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Corbel</vt:lpstr>
      <vt:lpstr>Montserrat</vt:lpstr>
      <vt:lpstr>Montserrat Black</vt:lpstr>
      <vt:lpstr>Montserrat Medium</vt:lpstr>
      <vt:lpstr>Symbol</vt:lpstr>
      <vt:lpstr>Times New Roman</vt:lpstr>
      <vt:lpstr>Wingdings</vt:lpstr>
      <vt:lpstr>YS Text</vt:lpstr>
      <vt:lpstr>Окаймление</vt:lpstr>
      <vt:lpstr>Общешкольное родительское собрание  «Безопасность детей –наша общая забота»</vt:lpstr>
      <vt:lpstr>Меры безопасности во время летних каникул</vt:lpstr>
      <vt:lpstr>Меры безопасности во время летних каникул</vt:lpstr>
      <vt:lpstr>Меры безопасности во время летних каникул</vt:lpstr>
      <vt:lpstr>Меры безопасности во время летних каникул</vt:lpstr>
      <vt:lpstr>«БЕЗОПАСНОСТЬ  ДЕТЕЙ НА ВОДЕ»</vt:lpstr>
      <vt:lpstr>«ЗАЩИТА ДЕТЕЙ ОТ ВЫПАДЕНИЯ ИЗ ОКОН»</vt:lpstr>
      <vt:lpstr>В летний период ответственность  за жизнь и здоровье ребенка несут родители</vt:lpstr>
      <vt:lpstr>Программа «Лето – 2025»</vt:lpstr>
      <vt:lpstr>График работы пришкольной оздоровительной  площадки  «Радуга»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ARYSTAN IT GROUP</dc:creator>
  <cp:lastModifiedBy>ARYSTAN IT GROUP</cp:lastModifiedBy>
  <cp:revision>42</cp:revision>
  <dcterms:created xsi:type="dcterms:W3CDTF">2025-04-14T07:35:07Z</dcterms:created>
  <dcterms:modified xsi:type="dcterms:W3CDTF">2025-05-22T10:53:37Z</dcterms:modified>
</cp:coreProperties>
</file>